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9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  <a:srgbClr val="EB423C"/>
    <a:srgbClr val="FF99FF"/>
    <a:srgbClr val="FF66FF"/>
    <a:srgbClr val="E97132"/>
    <a:srgbClr val="D1423C"/>
    <a:srgbClr val="FF3C3C"/>
    <a:srgbClr val="FF5A32"/>
    <a:srgbClr val="FF5050"/>
    <a:srgbClr val="FF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2" autoAdjust="0"/>
  </p:normalViewPr>
  <p:slideViewPr>
    <p:cSldViewPr snapToGrid="0">
      <p:cViewPr varScale="1">
        <p:scale>
          <a:sx n="74" d="100"/>
          <a:sy n="74" d="100"/>
        </p:scale>
        <p:origin x="8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84" y="0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1034B-117E-427E-976F-37741AAE192F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399" y="3275850"/>
            <a:ext cx="7950543" cy="268004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84" y="6465807"/>
            <a:ext cx="4306737" cy="3413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41B04-080E-4D78-980A-65B6F26967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1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032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20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71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944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61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9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78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42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84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0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33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11228-2C84-4230-9C74-5B665C798CEE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C76F4-6184-4302-B584-5017398A71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4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ocialwaorker.com/2018/04/20/%E9%96%93%E5%8F%A3%E3%81%AF%E5%BA%83%E3%81%84%E2%81%89%EF%B8%8E%E4%BB%8B%E8%AD%B7%E3%81%AE%E6%A5%AD%E7%95%8C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itamura-print.web.app/donira-%E3%83%AC%E3%82%AF%E3%83%AA%E3%82%A8%E3%83%BC%E3%82%B7%E3%83%A7%E3%83%B3-%E3%83%87%E3%82%A4-%E3%82%B5%E3%83%BC%E3%83%93%E3%82%B9-%E3%82%A4%E3%83%A9%E3%82%B9%E3%83%88-%E7%84%A1%E6%96%99.html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B9144A-FAB9-643C-27E3-251207D76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617" y="365128"/>
            <a:ext cx="8993079" cy="1231434"/>
          </a:xfrm>
          <a:noFill/>
        </p:spPr>
        <p:txBody>
          <a:bodyPr>
            <a:normAutofit/>
          </a:bodyPr>
          <a:lstStyle/>
          <a:p>
            <a:r>
              <a:rPr kumimoji="1" lang="ja-JP" altLang="en-US" sz="3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🍒</a:t>
            </a:r>
            <a:r>
              <a:rPr kumimoji="1" lang="ja-JP" altLang="en-US" sz="3200" b="1" dirty="0">
                <a:solidFill>
                  <a:srgbClr val="EB423C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ヘルパーステーションさくらんぼ　空き情報</a:t>
            </a:r>
            <a:r>
              <a:rPr lang="ja-JP" altLang="en-US" sz="3200" b="1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🍒</a:t>
            </a:r>
            <a:endParaRPr kumimoji="1" lang="ja-JP" altLang="en-US" sz="3200" b="1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67527B2-D3D5-4806-B8E0-9950683C3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358764"/>
              </p:ext>
            </p:extLst>
          </p:nvPr>
        </p:nvGraphicFramePr>
        <p:xfrm>
          <a:off x="494607" y="2647958"/>
          <a:ext cx="5861807" cy="28653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726">
                  <a:extLst>
                    <a:ext uri="{9D8B030D-6E8A-4147-A177-3AD203B41FA5}">
                      <a16:colId xmlns:a16="http://schemas.microsoft.com/office/drawing/2014/main" val="2379391068"/>
                    </a:ext>
                  </a:extLst>
                </a:gridCol>
                <a:gridCol w="739275">
                  <a:extLst>
                    <a:ext uri="{9D8B030D-6E8A-4147-A177-3AD203B41FA5}">
                      <a16:colId xmlns:a16="http://schemas.microsoft.com/office/drawing/2014/main" val="1202911196"/>
                    </a:ext>
                  </a:extLst>
                </a:gridCol>
                <a:gridCol w="726176">
                  <a:extLst>
                    <a:ext uri="{9D8B030D-6E8A-4147-A177-3AD203B41FA5}">
                      <a16:colId xmlns:a16="http://schemas.microsoft.com/office/drawing/2014/main" val="1874589875"/>
                    </a:ext>
                  </a:extLst>
                </a:gridCol>
                <a:gridCol w="732726">
                  <a:extLst>
                    <a:ext uri="{9D8B030D-6E8A-4147-A177-3AD203B41FA5}">
                      <a16:colId xmlns:a16="http://schemas.microsoft.com/office/drawing/2014/main" val="1857371448"/>
                    </a:ext>
                  </a:extLst>
                </a:gridCol>
                <a:gridCol w="732726">
                  <a:extLst>
                    <a:ext uri="{9D8B030D-6E8A-4147-A177-3AD203B41FA5}">
                      <a16:colId xmlns:a16="http://schemas.microsoft.com/office/drawing/2014/main" val="3458969774"/>
                    </a:ext>
                  </a:extLst>
                </a:gridCol>
                <a:gridCol w="732726">
                  <a:extLst>
                    <a:ext uri="{9D8B030D-6E8A-4147-A177-3AD203B41FA5}">
                      <a16:colId xmlns:a16="http://schemas.microsoft.com/office/drawing/2014/main" val="1730257183"/>
                    </a:ext>
                  </a:extLst>
                </a:gridCol>
                <a:gridCol w="732726">
                  <a:extLst>
                    <a:ext uri="{9D8B030D-6E8A-4147-A177-3AD203B41FA5}">
                      <a16:colId xmlns:a16="http://schemas.microsoft.com/office/drawing/2014/main" val="1487839584"/>
                    </a:ext>
                  </a:extLst>
                </a:gridCol>
                <a:gridCol w="732726">
                  <a:extLst>
                    <a:ext uri="{9D8B030D-6E8A-4147-A177-3AD203B41FA5}">
                      <a16:colId xmlns:a16="http://schemas.microsoft.com/office/drawing/2014/main" val="305696283"/>
                    </a:ext>
                  </a:extLst>
                </a:gridCol>
              </a:tblGrid>
              <a:tr h="6787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900" b="1" dirty="0"/>
                        <a:t>提供</a:t>
                      </a:r>
                      <a:endParaRPr kumimoji="1" lang="en-US" altLang="ja-JP" sz="1900" b="1" dirty="0"/>
                    </a:p>
                    <a:p>
                      <a:pPr algn="ctr"/>
                      <a:r>
                        <a:rPr kumimoji="1" lang="ja-JP" altLang="en-US" sz="1900" b="1" dirty="0"/>
                        <a:t>時間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月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火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水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木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金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土</a:t>
                      </a:r>
                      <a:endParaRPr kumimoji="1" lang="en-US" altLang="ja-JP" sz="1400" b="1" dirty="0"/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日</a:t>
                      </a:r>
                    </a:p>
                  </a:txBody>
                  <a:tcPr marL="29326" marR="29326" marT="14663" marB="14663" anchor="ctr"/>
                </a:tc>
                <a:extLst>
                  <a:ext uri="{0D108BD9-81ED-4DB2-BD59-A6C34878D82A}">
                    <a16:rowId xmlns:a16="http://schemas.microsoft.com/office/drawing/2014/main" val="2122961188"/>
                  </a:ext>
                </a:extLst>
              </a:tr>
              <a:tr h="5466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8:00</a:t>
                      </a:r>
                      <a:r>
                        <a:rPr kumimoji="1" lang="ja-JP" altLang="en-US" sz="1400" b="1" dirty="0"/>
                        <a:t>～</a:t>
                      </a:r>
                      <a:r>
                        <a:rPr kumimoji="1" lang="en-US" altLang="ja-JP" sz="1400" b="1" dirty="0"/>
                        <a:t>9:00</a:t>
                      </a:r>
                      <a:endParaRPr kumimoji="1" lang="ja-JP" altLang="en-US" sz="1400" b="1" dirty="0"/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marL="29326" marR="29326" marT="14663" marB="14663"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245889439"/>
                  </a:ext>
                </a:extLst>
              </a:tr>
              <a:tr h="5466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9:00</a:t>
                      </a:r>
                      <a:r>
                        <a:rPr kumimoji="1" lang="ja-JP" altLang="en-US" sz="1400" b="1" dirty="0"/>
                        <a:t>～</a:t>
                      </a:r>
                      <a:r>
                        <a:rPr kumimoji="1" lang="en-US" altLang="ja-JP" sz="1400" b="1" dirty="0"/>
                        <a:t>13:00</a:t>
                      </a:r>
                      <a:endParaRPr kumimoji="1" lang="ja-JP" altLang="en-US" sz="1400" b="1" dirty="0"/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marL="29326" marR="29326" marT="14663" marB="14663"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3892160294"/>
                  </a:ext>
                </a:extLst>
              </a:tr>
              <a:tr h="5466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13:00</a:t>
                      </a:r>
                      <a:r>
                        <a:rPr kumimoji="1" lang="ja-JP" altLang="en-US" sz="1400" b="1" dirty="0"/>
                        <a:t>～</a:t>
                      </a:r>
                      <a:r>
                        <a:rPr kumimoji="1" lang="en-US" altLang="ja-JP" sz="1400" b="1" dirty="0"/>
                        <a:t>17:00</a:t>
                      </a:r>
                      <a:endParaRPr kumimoji="1" lang="ja-JP" altLang="en-US" sz="1400" b="1" dirty="0"/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marL="29326" marR="29326" marT="14663" marB="14663"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1263782900"/>
                  </a:ext>
                </a:extLst>
              </a:tr>
              <a:tr h="5466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17:00</a:t>
                      </a:r>
                      <a:r>
                        <a:rPr kumimoji="1" lang="ja-JP" altLang="en-US" sz="1400" b="1" dirty="0"/>
                        <a:t>～</a:t>
                      </a:r>
                      <a:r>
                        <a:rPr kumimoji="1" lang="en-US" altLang="ja-JP" sz="1400" b="1" dirty="0"/>
                        <a:t>18:00</a:t>
                      </a:r>
                      <a:endParaRPr kumimoji="1" lang="ja-JP" altLang="en-US" sz="1400" b="1" dirty="0"/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〇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游ゴシック" panose="020B0400000000000000" pitchFamily="50" charset="-128"/>
                          <a:cs typeface="+mn-cs"/>
                        </a:rPr>
                        <a:t>△</a:t>
                      </a:r>
                    </a:p>
                  </a:txBody>
                  <a:tcPr marL="29326" marR="29326" marT="14663" marB="14663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/>
                    </a:p>
                  </a:txBody>
                  <a:tcPr marL="29326" marR="29326" marT="14663" marB="14663"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extLst>
                  <a:ext uri="{0D108BD9-81ED-4DB2-BD59-A6C34878D82A}">
                    <a16:rowId xmlns:a16="http://schemas.microsoft.com/office/drawing/2014/main" val="2852231410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32F3DA8B-A596-E280-0F1F-2A2E02CFF824}"/>
              </a:ext>
            </a:extLst>
          </p:cNvPr>
          <p:cNvSpPr txBox="1">
            <a:spLocks/>
          </p:cNvSpPr>
          <p:nvPr/>
        </p:nvSpPr>
        <p:spPr>
          <a:xfrm>
            <a:off x="494607" y="1439802"/>
            <a:ext cx="6474364" cy="10059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身体介護・生活支援・自費サービス　</a:t>
            </a:r>
            <a:endParaRPr lang="en-US" altLang="ja-JP" sz="3200" b="1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  <a:p>
            <a:r>
              <a:rPr lang="ja-JP" altLang="en-US" sz="3200" b="1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新規利用受付中！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0000000-0008-0000-0000-00000E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15726" y="1923334"/>
            <a:ext cx="1382666" cy="691837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B2ABCA9-6DC7-88A3-B68E-770F2CDEF186}"/>
              </a:ext>
            </a:extLst>
          </p:cNvPr>
          <p:cNvSpPr/>
          <p:nvPr/>
        </p:nvSpPr>
        <p:spPr>
          <a:xfrm>
            <a:off x="6527307" y="1481181"/>
            <a:ext cx="3298054" cy="4079168"/>
          </a:xfrm>
          <a:prstGeom prst="roundRect">
            <a:avLst/>
          </a:prstGeom>
          <a:solidFill>
            <a:srgbClr val="FF81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〇自費サービス</a:t>
            </a:r>
            <a:endParaRPr kumimoji="1" lang="en-US" altLang="ja-JP" b="1" dirty="0"/>
          </a:p>
          <a:p>
            <a:pPr algn="ctr"/>
            <a:r>
              <a:rPr kumimoji="1" lang="ja-JP" altLang="en-US" dirty="0"/>
              <a:t>介護保険では対応できない</a:t>
            </a:r>
            <a:endParaRPr kumimoji="1" lang="en-US" altLang="ja-JP" dirty="0"/>
          </a:p>
          <a:p>
            <a:r>
              <a:rPr kumimoji="1" lang="ja-JP" altLang="en-US" dirty="0"/>
              <a:t>・病院付き添い</a:t>
            </a:r>
            <a:endParaRPr kumimoji="1" lang="en-US" altLang="ja-JP" dirty="0"/>
          </a:p>
          <a:p>
            <a:r>
              <a:rPr kumimoji="1" lang="ja-JP" altLang="en-US" dirty="0"/>
              <a:t>・外出付き添い</a:t>
            </a:r>
            <a:endParaRPr kumimoji="1" lang="en-US" altLang="ja-JP" dirty="0"/>
          </a:p>
          <a:p>
            <a:r>
              <a:rPr kumimoji="1" lang="ja-JP" altLang="en-US" dirty="0"/>
              <a:t>・買い物付き添いなど</a:t>
            </a:r>
            <a:endParaRPr kumimoji="1" lang="en-US" altLang="ja-JP" dirty="0"/>
          </a:p>
          <a:p>
            <a:r>
              <a:rPr kumimoji="1" lang="ja-JP" altLang="en-US" dirty="0"/>
              <a:t>　ご対応可能です。</a:t>
            </a:r>
            <a:endParaRPr kumimoji="1" lang="en-US" altLang="ja-JP" dirty="0"/>
          </a:p>
          <a:p>
            <a:endParaRPr kumimoji="1" lang="en-US" altLang="ja-JP" dirty="0"/>
          </a:p>
          <a:p>
            <a:pPr algn="ctr"/>
            <a:r>
              <a:rPr kumimoji="1" lang="ja-JP" altLang="en-US" b="1" dirty="0"/>
              <a:t>〇デイとの併用利用</a:t>
            </a:r>
            <a:endParaRPr kumimoji="1" lang="en-US" altLang="ja-JP" b="1" dirty="0"/>
          </a:p>
          <a:p>
            <a:r>
              <a:rPr kumimoji="1" lang="ja-JP" altLang="en-US" dirty="0"/>
              <a:t>同一建物内にデイサービスとヘルパーステーションが</a:t>
            </a:r>
            <a:endParaRPr kumimoji="1" lang="en-US" altLang="ja-JP" dirty="0"/>
          </a:p>
          <a:p>
            <a:r>
              <a:rPr kumimoji="1" lang="ja-JP" altLang="en-US" dirty="0"/>
              <a:t>併設されています。</a:t>
            </a:r>
            <a:endParaRPr kumimoji="1" lang="en-US" altLang="ja-JP" dirty="0"/>
          </a:p>
          <a:p>
            <a:r>
              <a:rPr kumimoji="1" lang="ja-JP" altLang="en-US" dirty="0"/>
              <a:t>相互に連携を行い</a:t>
            </a:r>
            <a:endParaRPr kumimoji="1" lang="en-US" altLang="ja-JP" dirty="0"/>
          </a:p>
          <a:p>
            <a:r>
              <a:rPr kumimoji="1" lang="ja-JP" altLang="en-US" dirty="0"/>
              <a:t>ご利用者様に対して</a:t>
            </a:r>
            <a:endParaRPr kumimoji="1" lang="en-US" altLang="ja-JP" dirty="0"/>
          </a:p>
          <a:p>
            <a:r>
              <a:rPr kumimoji="1" lang="ja-JP" altLang="en-US" dirty="0"/>
              <a:t>柔軟な対応が可能です。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B8F9B6BF-B042-6672-0963-F8B86669AAD0}"/>
              </a:ext>
            </a:extLst>
          </p:cNvPr>
          <p:cNvSpPr txBox="1">
            <a:spLocks/>
          </p:cNvSpPr>
          <p:nvPr/>
        </p:nvSpPr>
        <p:spPr>
          <a:xfrm>
            <a:off x="610229" y="5616015"/>
            <a:ext cx="4342771" cy="11179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2025</a:t>
            </a: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年</a:t>
            </a:r>
            <a:r>
              <a:rPr lang="en-US" altLang="ja-JP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月の空き情報です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  <a:p>
            <a:r>
              <a:rPr lang="ja-JP" altLang="en-US" sz="24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〇空きあり　△要相談</a:t>
            </a:r>
            <a:endParaRPr lang="en-US" altLang="ja-JP" sz="24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  <a:p>
            <a:r>
              <a:rPr lang="en-US" altLang="ja-JP" sz="17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※</a:t>
            </a:r>
            <a:r>
              <a:rPr lang="ja-JP" altLang="en-US" sz="17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空き状況は日々変化しますので</a:t>
            </a:r>
            <a:endParaRPr lang="en-US" altLang="ja-JP" sz="17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  <a:p>
            <a:r>
              <a:rPr lang="en-US" altLang="ja-JP" sz="17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   </a:t>
            </a:r>
            <a:r>
              <a:rPr lang="ja-JP" altLang="en-US" sz="1700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詳細についてはお問い合わせください。</a:t>
            </a:r>
            <a:endParaRPr lang="en-US" altLang="ja-JP" sz="1700" dirty="0">
              <a:solidFill>
                <a:schemeClr val="accent3">
                  <a:lumMod val="7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ADLaM Display" panose="02010000000000000000" pitchFamily="2" charset="0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4BCD9AF-5EB2-321B-CEDF-4FC87B05DF98}"/>
              </a:ext>
            </a:extLst>
          </p:cNvPr>
          <p:cNvSpPr/>
          <p:nvPr/>
        </p:nvSpPr>
        <p:spPr>
          <a:xfrm>
            <a:off x="5843097" y="5598711"/>
            <a:ext cx="3901302" cy="1164980"/>
          </a:xfrm>
          <a:prstGeom prst="roundRect">
            <a:avLst/>
          </a:prstGeom>
          <a:noFill/>
          <a:ln>
            <a:solidFill>
              <a:srgbClr val="FF818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8181"/>
                </a:solidFill>
              </a:rPr>
              <a:t>お問い合わせ</a:t>
            </a:r>
            <a:endParaRPr kumimoji="1" lang="en-US" altLang="ja-JP" b="1" dirty="0">
              <a:solidFill>
                <a:srgbClr val="FF8181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8181"/>
                </a:solidFill>
              </a:rPr>
              <a:t>ヘルパーステーションさくらんぼ</a:t>
            </a:r>
            <a:endParaRPr kumimoji="1" lang="en-US" altLang="ja-JP" b="1" dirty="0">
              <a:solidFill>
                <a:srgbClr val="FF8181"/>
              </a:solidFill>
            </a:endParaRPr>
          </a:p>
          <a:p>
            <a:pPr algn="ctr"/>
            <a:r>
              <a:rPr kumimoji="1" lang="ja-JP" altLang="en-US" b="1" dirty="0">
                <a:solidFill>
                  <a:srgbClr val="FF8181"/>
                </a:solidFill>
              </a:rPr>
              <a:t>岩国市室の木町</a:t>
            </a:r>
            <a:r>
              <a:rPr kumimoji="1" lang="en-US" altLang="ja-JP" b="1" dirty="0">
                <a:solidFill>
                  <a:srgbClr val="FF8181"/>
                </a:solidFill>
              </a:rPr>
              <a:t>1</a:t>
            </a:r>
            <a:r>
              <a:rPr kumimoji="1" lang="ja-JP" altLang="en-US" b="1" dirty="0">
                <a:solidFill>
                  <a:srgbClr val="FF8181"/>
                </a:solidFill>
              </a:rPr>
              <a:t>丁目</a:t>
            </a:r>
            <a:r>
              <a:rPr kumimoji="1" lang="en-US" altLang="ja-JP" b="1" dirty="0">
                <a:solidFill>
                  <a:srgbClr val="FF8181"/>
                </a:solidFill>
              </a:rPr>
              <a:t>1</a:t>
            </a:r>
            <a:r>
              <a:rPr kumimoji="1" lang="ja-JP" altLang="en-US" b="1" dirty="0">
                <a:solidFill>
                  <a:srgbClr val="FF8181"/>
                </a:solidFill>
              </a:rPr>
              <a:t>－</a:t>
            </a:r>
            <a:r>
              <a:rPr kumimoji="1" lang="en-US" altLang="ja-JP" b="1" dirty="0">
                <a:solidFill>
                  <a:srgbClr val="FF8181"/>
                </a:solidFill>
              </a:rPr>
              <a:t>50</a:t>
            </a:r>
          </a:p>
          <a:p>
            <a:pPr algn="ctr"/>
            <a:r>
              <a:rPr kumimoji="1" lang="en-US" altLang="ja-JP" b="1" dirty="0">
                <a:solidFill>
                  <a:srgbClr val="FF8181"/>
                </a:solidFill>
              </a:rPr>
              <a:t>TEL</a:t>
            </a:r>
            <a:r>
              <a:rPr kumimoji="1" lang="ja-JP" altLang="en-US" b="1" dirty="0">
                <a:solidFill>
                  <a:srgbClr val="FF8181"/>
                </a:solidFill>
              </a:rPr>
              <a:t>　</a:t>
            </a:r>
            <a:r>
              <a:rPr kumimoji="1" lang="en-US" altLang="ja-JP" b="1" dirty="0">
                <a:solidFill>
                  <a:srgbClr val="FF8181"/>
                </a:solidFill>
              </a:rPr>
              <a:t>29‐5360</a:t>
            </a:r>
            <a:r>
              <a:rPr kumimoji="1" lang="ja-JP" altLang="en-US" b="1" dirty="0">
                <a:solidFill>
                  <a:srgbClr val="FF8181"/>
                </a:solidFill>
              </a:rPr>
              <a:t>　担当　久保・大下</a:t>
            </a:r>
          </a:p>
        </p:txBody>
      </p:sp>
      <p:pic>
        <p:nvPicPr>
          <p:cNvPr id="180" name="図 179">
            <a:extLst>
              <a:ext uri="{FF2B5EF4-FFF2-40B4-BE49-F238E27FC236}">
                <a16:creationId xmlns:a16="http://schemas.microsoft.com/office/drawing/2014/main" id="{00000000-0008-0000-0000-0000730400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160603" y="5840084"/>
            <a:ext cx="1584794" cy="893876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D93C28ED-BA3A-6DED-D224-71B5BE60A23B}"/>
              </a:ext>
            </a:extLst>
          </p:cNvPr>
          <p:cNvSpPr txBox="1">
            <a:spLocks/>
          </p:cNvSpPr>
          <p:nvPr/>
        </p:nvSpPr>
        <p:spPr>
          <a:xfrm>
            <a:off x="5151277" y="2167103"/>
            <a:ext cx="1254477" cy="43815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000" b="1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※</a:t>
            </a:r>
            <a:r>
              <a:rPr lang="ja-JP" altLang="en-US" sz="2000" b="1" dirty="0">
                <a:solidFill>
                  <a:schemeClr val="accent3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ADLaM Display" panose="02010000000000000000" pitchFamily="2" charset="0"/>
              </a:rPr>
              <a:t>岩国地区</a:t>
            </a:r>
          </a:p>
        </p:txBody>
      </p:sp>
    </p:spTree>
    <p:extLst>
      <p:ext uri="{BB962C8B-B14F-4D97-AF65-F5344CB8AC3E}">
        <p14:creationId xmlns:p14="http://schemas.microsoft.com/office/powerpoint/2010/main" val="1223817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167</Words>
  <Application>Microsoft Office PowerPoint</Application>
  <PresentationFormat>A4 210 x 297 mm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游ゴシック</vt:lpstr>
      <vt:lpstr>Aptos</vt:lpstr>
      <vt:lpstr>Aptos Display</vt:lpstr>
      <vt:lpstr>Arial</vt:lpstr>
      <vt:lpstr>Office テーマ</vt:lpstr>
      <vt:lpstr>🍒ヘルパーステーションさくらんぼ　空き情報🍒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h-tsuchibe</dc:creator>
  <cp:lastModifiedBy>h-tsuchibe</cp:lastModifiedBy>
  <cp:revision>52</cp:revision>
  <cp:lastPrinted>2026-01-07T06:49:50Z</cp:lastPrinted>
  <dcterms:created xsi:type="dcterms:W3CDTF">2025-12-20T02:32:41Z</dcterms:created>
  <dcterms:modified xsi:type="dcterms:W3CDTF">2026-01-07T07:08:18Z</dcterms:modified>
</cp:coreProperties>
</file>